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1"/>
    <p:restoredTop sz="93693"/>
  </p:normalViewPr>
  <p:slideViewPr>
    <p:cSldViewPr>
      <p:cViewPr varScale="1">
        <p:scale>
          <a:sx n="82" d="100"/>
          <a:sy n="82" d="100"/>
        </p:scale>
        <p:origin x="3300" y="84"/>
      </p:cViewPr>
      <p:guideLst>
        <p:guide orient="horz" pos="256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899F2-C6DE-4724-B028-ADC85154D4BB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85655-C83B-4F8B-B2FE-4FC3529EB281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5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53BA8-88EF-4E1A-BB59-BBB3871638BA}" type="datetimeFigureOut">
              <a:rPr lang="en-GB" smtClean="0"/>
              <a:pPr/>
              <a:t>19/04/2018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1233488"/>
            <a:ext cx="2497138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3F819-00E1-4BDC-8F56-3B4CFA51E02E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03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3F819-00E1-4BDC-8F56-3B4CFA51E02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543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CA0E-14C3-4EC3-BCB3-534876844C8F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036-D024-41F3-8F0A-4685E04252F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CA0E-14C3-4EC3-BCB3-534876844C8F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036-D024-41F3-8F0A-4685E04252F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CA0E-14C3-4EC3-BCB3-534876844C8F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036-D024-41F3-8F0A-4685E04252F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CA0E-14C3-4EC3-BCB3-534876844C8F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036-D024-41F3-8F0A-4685E04252F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CA0E-14C3-4EC3-BCB3-534876844C8F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036-D024-41F3-8F0A-4685E04252F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CA0E-14C3-4EC3-BCB3-534876844C8F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036-D024-41F3-8F0A-4685E04252F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CA0E-14C3-4EC3-BCB3-534876844C8F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036-D024-41F3-8F0A-4685E04252F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CA0E-14C3-4EC3-BCB3-534876844C8F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036-D024-41F3-8F0A-4685E04252F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CA0E-14C3-4EC3-BCB3-534876844C8F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036-D024-41F3-8F0A-4685E04252F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CA0E-14C3-4EC3-BCB3-534876844C8F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036-D024-41F3-8F0A-4685E04252F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CA0E-14C3-4EC3-BCB3-534876844C8F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6036-D024-41F3-8F0A-4685E04252F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ECA0E-14C3-4EC3-BCB3-534876844C8F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66036-D024-41F3-8F0A-4685E04252FA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twitter.com/CowficieNcy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405935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400" b="1" i="1" spc="-30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400" b="1" i="1" spc="-3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i="1" spc="-3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Venerdì</a:t>
            </a:r>
            <a:r>
              <a:rPr lang="en-GB" sz="1400" b="1" i="1" spc="-3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 20  </a:t>
            </a:r>
            <a:r>
              <a:rPr lang="en-GB" sz="1400" b="1" i="1" spc="-3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Aprile</a:t>
            </a:r>
            <a:r>
              <a:rPr lang="en-GB" sz="1400" b="1" i="1" spc="-3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 2018,  ore  10:00 - 11:30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i="1" spc="-30" dirty="0" err="1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Aula</a:t>
            </a:r>
            <a:r>
              <a:rPr lang="en-GB" sz="1400" b="1" i="1" spc="-3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3622" y="1925608"/>
            <a:ext cx="61926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b="1" dirty="0" smtClean="0"/>
          </a:p>
          <a:p>
            <a:pPr algn="ctr"/>
            <a:endParaRPr lang="en-GB" b="1" dirty="0"/>
          </a:p>
          <a:p>
            <a:pPr algn="ctr"/>
            <a:r>
              <a:rPr lang="en-GB" b="1" dirty="0" err="1" smtClean="0"/>
              <a:t>Corretta</a:t>
            </a:r>
            <a:r>
              <a:rPr lang="en-GB" b="1" dirty="0" smtClean="0"/>
              <a:t> </a:t>
            </a:r>
            <a:r>
              <a:rPr lang="en-GB" b="1" dirty="0" err="1" smtClean="0"/>
              <a:t>gestione</a:t>
            </a:r>
            <a:r>
              <a:rPr lang="en-GB" b="1" dirty="0" smtClean="0"/>
              <a:t> e </a:t>
            </a:r>
            <a:r>
              <a:rPr lang="en-GB" b="1" dirty="0" err="1" smtClean="0"/>
              <a:t>svolgimento</a:t>
            </a:r>
            <a:r>
              <a:rPr lang="en-GB" b="1" dirty="0" smtClean="0"/>
              <a:t> </a:t>
            </a:r>
            <a:r>
              <a:rPr lang="en-GB" b="1" dirty="0" err="1" smtClean="0"/>
              <a:t>dei</a:t>
            </a:r>
            <a:r>
              <a:rPr lang="en-GB" b="1" dirty="0" smtClean="0"/>
              <a:t> </a:t>
            </a:r>
            <a:r>
              <a:rPr lang="en-GB" b="1" dirty="0" err="1" smtClean="0"/>
              <a:t>progetti</a:t>
            </a:r>
            <a:r>
              <a:rPr lang="en-GB" b="1" dirty="0" smtClean="0"/>
              <a:t> H2020 MSCA RISE e R.I.A. (Research Innovation Action)</a:t>
            </a:r>
          </a:p>
          <a:p>
            <a:pPr algn="ctr"/>
            <a:endParaRPr lang="en-GB" sz="800" b="1" i="1" dirty="0" smtClean="0"/>
          </a:p>
          <a:p>
            <a:pPr algn="ctr"/>
            <a:r>
              <a:rPr lang="it-IT" sz="1600" dirty="0" smtClean="0"/>
              <a:t>Interverranno le </a:t>
            </a:r>
            <a:r>
              <a:rPr lang="it-IT" sz="1600" dirty="0" err="1" smtClean="0"/>
              <a:t>Dott.sse</a:t>
            </a:r>
            <a:r>
              <a:rPr lang="it-IT" sz="1600" dirty="0" smtClean="0"/>
              <a:t> </a:t>
            </a:r>
            <a:r>
              <a:rPr lang="it-IT" sz="1600" dirty="0"/>
              <a:t>Rita </a:t>
            </a:r>
            <a:r>
              <a:rPr lang="it-IT" sz="1600" dirty="0" err="1" smtClean="0"/>
              <a:t>Ollà</a:t>
            </a:r>
            <a:r>
              <a:rPr lang="it-IT" sz="1600" dirty="0" smtClean="0"/>
              <a:t>,  </a:t>
            </a:r>
            <a:r>
              <a:rPr lang="it-IT" sz="1600" dirty="0"/>
              <a:t>Silvia </a:t>
            </a:r>
            <a:r>
              <a:rPr lang="it-IT" sz="1600" dirty="0" smtClean="0"/>
              <a:t>Tavernini e Elisa </a:t>
            </a:r>
            <a:r>
              <a:rPr lang="it-IT" sz="1600" smtClean="0"/>
              <a:t>Nicosia referenti </a:t>
            </a:r>
            <a:r>
              <a:rPr lang="it-IT" sz="1600" dirty="0"/>
              <a:t>del servizio ricerca internazionale della UO Ricerca Competitiva di Ateneo</a:t>
            </a:r>
            <a:endParaRPr lang="en-GB" sz="1600" b="1" i="1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302940" y="6300192"/>
            <a:ext cx="6294412" cy="25853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200" dirty="0"/>
              <a:t>L’incontro, rivolto a tutto il personale docente e non </a:t>
            </a:r>
            <a:r>
              <a:rPr lang="it-IT" sz="1200" dirty="0" smtClean="0"/>
              <a:t>docente direttamente </a:t>
            </a:r>
            <a:r>
              <a:rPr lang="it-IT" sz="1200" dirty="0"/>
              <a:t>o potenzialmente interessato ai progetti </a:t>
            </a:r>
            <a:r>
              <a:rPr lang="it-IT" sz="1200" dirty="0" smtClean="0"/>
              <a:t>europei, ha </a:t>
            </a:r>
            <a:r>
              <a:rPr lang="it-IT" sz="1200" dirty="0"/>
              <a:t>come finalità quella di consentire al Dipartimento di impostare correttamente la gestione operativa e amministrativo-contabile dei progetti </a:t>
            </a:r>
            <a:r>
              <a:rPr lang="it-IT" sz="1200" dirty="0" smtClean="0"/>
              <a:t>“</a:t>
            </a:r>
            <a:r>
              <a:rPr lang="it-IT" sz="1200" dirty="0"/>
              <a:t>H2020 – MSCA – RISE </a:t>
            </a:r>
            <a:r>
              <a:rPr lang="it-IT" sz="1200" dirty="0" err="1"/>
              <a:t>CowficieNcy</a:t>
            </a:r>
            <a:r>
              <a:rPr lang="it-IT" sz="1200" dirty="0"/>
              <a:t>  777974” (iniziato il 01/01/2018)  e “H2020 -  SFS  2016 – 2017 – RIA -  </a:t>
            </a:r>
            <a:r>
              <a:rPr lang="it-IT" sz="1200" dirty="0" err="1"/>
              <a:t>Organic</a:t>
            </a:r>
            <a:r>
              <a:rPr lang="it-IT" sz="1200" dirty="0"/>
              <a:t>-Plus 774340” (inizio previsto per il 1° giugno 2018</a:t>
            </a:r>
            <a:r>
              <a:rPr lang="it-IT" sz="1200" dirty="0" smtClean="0"/>
              <a:t>).</a:t>
            </a:r>
          </a:p>
          <a:p>
            <a:pPr algn="just">
              <a:lnSpc>
                <a:spcPct val="150000"/>
              </a:lnSpc>
            </a:pPr>
            <a:r>
              <a:rPr lang="it-IT" sz="1200" dirty="0" smtClean="0"/>
              <a:t>Sarà però </a:t>
            </a:r>
            <a:r>
              <a:rPr lang="it-IT" sz="1200" dirty="0"/>
              <a:t>anche l’occasione per un confronto/dialogo diretto con il Personale di riferimento per la Ricerca internazionale di </a:t>
            </a:r>
            <a:r>
              <a:rPr lang="it-IT" sz="1200" dirty="0" smtClean="0"/>
              <a:t>Ateneo</a:t>
            </a:r>
            <a:r>
              <a:rPr lang="it-IT" sz="1200" dirty="0"/>
              <a:t> e per diffondere la conoscenza </a:t>
            </a:r>
            <a:r>
              <a:rPr lang="it-IT" sz="1200" dirty="0" smtClean="0"/>
              <a:t>di questa tipologia di </a:t>
            </a:r>
            <a:r>
              <a:rPr lang="it-IT" sz="1200" dirty="0"/>
              <a:t>progetti </a:t>
            </a:r>
            <a:r>
              <a:rPr lang="it-IT" sz="1200" dirty="0" smtClean="0"/>
              <a:t>che </a:t>
            </a:r>
            <a:r>
              <a:rPr lang="it-IT" sz="1200" dirty="0"/>
              <a:t>rappresentano un’opportunità di finanziamento sempre più importante per il nostro Dipartimento e per il nostro Ateneo.</a:t>
            </a:r>
          </a:p>
        </p:txBody>
      </p:sp>
      <p:grpSp>
        <p:nvGrpSpPr>
          <p:cNvPr id="4" name="Gruppo 3"/>
          <p:cNvGrpSpPr/>
          <p:nvPr/>
        </p:nvGrpSpPr>
        <p:grpSpPr>
          <a:xfrm>
            <a:off x="116632" y="107504"/>
            <a:ext cx="6624736" cy="1673923"/>
            <a:chOff x="116632" y="107504"/>
            <a:chExt cx="6624736" cy="1673923"/>
          </a:xfrm>
        </p:grpSpPr>
        <p:sp>
          <p:nvSpPr>
            <p:cNvPr id="6" name="Rectangle 5"/>
            <p:cNvSpPr/>
            <p:nvPr/>
          </p:nvSpPr>
          <p:spPr>
            <a:xfrm>
              <a:off x="116632" y="765764"/>
              <a:ext cx="662473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 err="1" smtClean="0">
                  <a:solidFill>
                    <a:schemeClr val="accent1">
                      <a:lumMod val="50000"/>
                    </a:schemeClr>
                  </a:solidFill>
                  <a:cs typeface="Arial" pitchFamily="34" charset="0"/>
                </a:rPr>
                <a:t>Dipartimento</a:t>
              </a:r>
              <a:r>
                <a:rPr lang="en-GB" sz="1200" dirty="0" smtClean="0">
                  <a:solidFill>
                    <a:schemeClr val="accent1">
                      <a:lumMod val="50000"/>
                    </a:schemeClr>
                  </a:solidFill>
                  <a:cs typeface="Arial" pitchFamily="34" charset="0"/>
                </a:rPr>
                <a:t> di </a:t>
              </a:r>
              <a:r>
                <a:rPr lang="en-GB" sz="1200" dirty="0" err="1" smtClean="0">
                  <a:solidFill>
                    <a:schemeClr val="accent1">
                      <a:lumMod val="50000"/>
                    </a:schemeClr>
                  </a:solidFill>
                  <a:cs typeface="Arial" pitchFamily="34" charset="0"/>
                </a:rPr>
                <a:t>Scienze</a:t>
              </a:r>
              <a:r>
                <a:rPr lang="en-GB" sz="1200" dirty="0">
                  <a:solidFill>
                    <a:schemeClr val="accent1">
                      <a:lumMod val="50000"/>
                    </a:schemeClr>
                  </a:solidFill>
                  <a:cs typeface="Arial" pitchFamily="34" charset="0"/>
                </a:rPr>
                <a:t> </a:t>
              </a:r>
              <a:r>
                <a:rPr lang="en-GB" sz="1200" dirty="0" smtClean="0">
                  <a:solidFill>
                    <a:schemeClr val="accent1">
                      <a:lumMod val="50000"/>
                    </a:schemeClr>
                  </a:solidFill>
                  <a:cs typeface="Arial" pitchFamily="34" charset="0"/>
                </a:rPr>
                <a:t>Medico-</a:t>
              </a:r>
              <a:r>
                <a:rPr lang="en-GB" sz="1200" dirty="0" err="1" smtClean="0">
                  <a:solidFill>
                    <a:schemeClr val="accent1">
                      <a:lumMod val="50000"/>
                    </a:schemeClr>
                  </a:solidFill>
                  <a:cs typeface="Arial" pitchFamily="34" charset="0"/>
                </a:rPr>
                <a:t>Veterinarie</a:t>
              </a:r>
              <a:endParaRPr lang="en-GB" sz="12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endParaRPr>
            </a:p>
            <a:p>
              <a:pPr algn="ctr"/>
              <a:endParaRPr lang="en-GB" sz="1200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endParaRPr>
            </a:p>
            <a:p>
              <a:pPr algn="ctr"/>
              <a:endParaRPr lang="en-GB" sz="1200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endParaRPr>
            </a:p>
            <a:p>
              <a:pPr algn="ctr"/>
              <a:endParaRPr lang="en-GB" sz="1200" b="1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GB" sz="1200" b="1" dirty="0" smtClean="0">
                  <a:solidFill>
                    <a:schemeClr val="accent2">
                      <a:lumMod val="50000"/>
                    </a:schemeClr>
                  </a:solidFill>
                  <a:cs typeface="Arial" pitchFamily="34" charset="0"/>
                </a:rPr>
                <a:t>INCONTRO TECNICO </a:t>
              </a:r>
            </a:p>
          </p:txBody>
        </p:sp>
        <p:pic>
          <p:nvPicPr>
            <p:cNvPr id="1028" name="Picture 4" descr="http://www.unipr.it/sites/default/files/contenuto_generico/immagini/unipr_centrato_1riga_pos_rgb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6792" y="107504"/>
              <a:ext cx="1803468" cy="6829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0" name="Picture 6" descr="European Union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40" y="107504"/>
            <a:ext cx="1008112" cy="90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404664" y="3707904"/>
            <a:ext cx="61216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400" dirty="0" smtClean="0"/>
          </a:p>
          <a:p>
            <a:r>
              <a:rPr lang="it-IT" sz="1400" dirty="0" smtClean="0"/>
              <a:t>Verranno trattati in particolare i seguenti aspetti:</a:t>
            </a:r>
            <a:endParaRPr lang="it-IT" sz="1400" dirty="0"/>
          </a:p>
          <a:p>
            <a:r>
              <a:rPr lang="it-IT" sz="1400" dirty="0"/>
              <a:t> </a:t>
            </a:r>
          </a:p>
          <a:p>
            <a:pPr lvl="0"/>
            <a:r>
              <a:rPr lang="it-IT" sz="1400" dirty="0"/>
              <a:t>-          Costi eleggibili e non eleggibili nei progetti RISE e nei progetti </a:t>
            </a:r>
            <a:r>
              <a:rPr lang="it-IT" sz="1400" dirty="0" smtClean="0"/>
              <a:t>RIA</a:t>
            </a:r>
          </a:p>
          <a:p>
            <a:pPr lvl="0"/>
            <a:r>
              <a:rPr lang="it-IT" sz="1400" dirty="0" smtClean="0"/>
              <a:t> </a:t>
            </a:r>
            <a:endParaRPr lang="it-IT" sz="1400" dirty="0"/>
          </a:p>
          <a:p>
            <a:pPr lvl="0"/>
            <a:r>
              <a:rPr lang="it-IT" sz="1400" dirty="0"/>
              <a:t>-          Diritti e doveri delle parti </a:t>
            </a:r>
            <a:endParaRPr lang="it-IT" sz="1400" dirty="0" smtClean="0"/>
          </a:p>
          <a:p>
            <a:pPr lvl="0"/>
            <a:endParaRPr lang="it-IT" sz="1400" dirty="0"/>
          </a:p>
          <a:p>
            <a:pPr lvl="0"/>
            <a:r>
              <a:rPr lang="it-IT" sz="1400" dirty="0"/>
              <a:t>-          Reporting e compilazione Time </a:t>
            </a:r>
            <a:r>
              <a:rPr lang="it-IT" sz="1400" dirty="0" err="1" smtClean="0"/>
              <a:t>sheet</a:t>
            </a:r>
            <a:endParaRPr lang="it-IT" sz="1400" dirty="0" smtClean="0"/>
          </a:p>
          <a:p>
            <a:pPr lvl="0"/>
            <a:endParaRPr lang="it-IT" sz="1400" dirty="0"/>
          </a:p>
          <a:p>
            <a:pPr lvl="0"/>
            <a:r>
              <a:rPr lang="it-IT" sz="1400" dirty="0"/>
              <a:t>-          Attività obbligatoria di disseminazione e comunicazione.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5373216" y="51676"/>
            <a:ext cx="13206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00" b="1" dirty="0" err="1">
                <a:hlinkClick r:id="rId5"/>
              </a:rPr>
              <a:t>CowficieNcy</a:t>
            </a:r>
            <a:r>
              <a:rPr lang="it-IT" sz="900" b="1" dirty="0">
                <a:hlinkClick r:id="rId5"/>
              </a:rPr>
              <a:t> </a:t>
            </a:r>
            <a:r>
              <a:rPr lang="it-IT" sz="900" b="1" dirty="0" err="1">
                <a:hlinkClick r:id="rId5"/>
              </a:rPr>
              <a:t>project</a:t>
            </a:r>
            <a:endParaRPr lang="it-IT" sz="900" b="1" dirty="0"/>
          </a:p>
          <a:p>
            <a:r>
              <a:rPr lang="it-IT" sz="900" b="1" dirty="0">
                <a:hlinkClick r:id="rId5"/>
              </a:rPr>
              <a:t>@</a:t>
            </a:r>
            <a:r>
              <a:rPr lang="it-IT" sz="900" u="sng" dirty="0" err="1" smtClean="0">
                <a:hlinkClick r:id="rId5"/>
              </a:rPr>
              <a:t>CowficieNcy</a:t>
            </a:r>
            <a:endParaRPr lang="it-IT" sz="900" u="sng" dirty="0" smtClean="0"/>
          </a:p>
          <a:p>
            <a:pPr algn="just"/>
            <a:endParaRPr lang="it-IT" sz="400" dirty="0" smtClean="0"/>
          </a:p>
          <a:p>
            <a:pPr algn="just"/>
            <a:r>
              <a:rPr lang="it-IT" sz="400" dirty="0" err="1" smtClean="0"/>
              <a:t>This</a:t>
            </a:r>
            <a:r>
              <a:rPr lang="it-IT" sz="400" dirty="0" smtClean="0"/>
              <a:t> </a:t>
            </a:r>
            <a:r>
              <a:rPr lang="it-IT" sz="400" dirty="0" err="1" smtClean="0"/>
              <a:t>project</a:t>
            </a:r>
            <a:r>
              <a:rPr lang="it-IT" sz="400" dirty="0" smtClean="0"/>
              <a:t> </a:t>
            </a:r>
            <a:r>
              <a:rPr lang="it-IT" sz="400" dirty="0" err="1" smtClean="0"/>
              <a:t>has</a:t>
            </a:r>
            <a:r>
              <a:rPr lang="it-IT" sz="400" dirty="0" smtClean="0"/>
              <a:t> </a:t>
            </a:r>
            <a:r>
              <a:rPr lang="it-IT" sz="400" dirty="0" err="1" smtClean="0"/>
              <a:t>received</a:t>
            </a:r>
            <a:r>
              <a:rPr lang="it-IT" sz="400" dirty="0" smtClean="0"/>
              <a:t> </a:t>
            </a:r>
            <a:r>
              <a:rPr lang="it-IT" sz="400" dirty="0" err="1" smtClean="0"/>
              <a:t>funding</a:t>
            </a:r>
            <a:r>
              <a:rPr lang="it-IT" sz="400" dirty="0" smtClean="0"/>
              <a:t> from the </a:t>
            </a:r>
            <a:r>
              <a:rPr lang="it-IT" sz="400" dirty="0" err="1" smtClean="0"/>
              <a:t>European</a:t>
            </a:r>
            <a:r>
              <a:rPr lang="it-IT" sz="400" dirty="0" smtClean="0"/>
              <a:t> </a:t>
            </a:r>
            <a:r>
              <a:rPr lang="it-IT" sz="400" dirty="0" err="1" smtClean="0"/>
              <a:t>Union’s</a:t>
            </a:r>
            <a:r>
              <a:rPr lang="it-IT" sz="400" dirty="0" smtClean="0"/>
              <a:t> </a:t>
            </a:r>
            <a:r>
              <a:rPr lang="it-IT" sz="400" dirty="0" err="1" smtClean="0"/>
              <a:t>Horizon</a:t>
            </a:r>
            <a:r>
              <a:rPr lang="it-IT" sz="400" dirty="0" smtClean="0"/>
              <a:t> 2020 </a:t>
            </a:r>
            <a:r>
              <a:rPr lang="it-IT" sz="400" dirty="0" err="1" smtClean="0"/>
              <a:t>research</a:t>
            </a:r>
            <a:r>
              <a:rPr lang="it-IT" sz="400" dirty="0" smtClean="0"/>
              <a:t> and </a:t>
            </a:r>
            <a:r>
              <a:rPr lang="it-IT" sz="400" dirty="0" err="1" smtClean="0"/>
              <a:t>innovation</a:t>
            </a:r>
            <a:r>
              <a:rPr lang="it-IT" sz="400" dirty="0" smtClean="0"/>
              <a:t> </a:t>
            </a:r>
            <a:r>
              <a:rPr lang="it-IT" sz="400" dirty="0" err="1" smtClean="0"/>
              <a:t>programme</a:t>
            </a:r>
            <a:r>
              <a:rPr lang="it-IT" sz="400" dirty="0" smtClean="0"/>
              <a:t>, under the </a:t>
            </a:r>
            <a:r>
              <a:rPr lang="it-IT" sz="400" dirty="0" err="1" smtClean="0"/>
              <a:t>grant</a:t>
            </a:r>
            <a:r>
              <a:rPr lang="it-IT" sz="400" dirty="0" smtClean="0"/>
              <a:t> </a:t>
            </a:r>
            <a:r>
              <a:rPr lang="it-IT" sz="400" dirty="0" err="1" smtClean="0"/>
              <a:t>agreement</a:t>
            </a:r>
            <a:r>
              <a:rPr lang="it-IT" sz="400" dirty="0" smtClean="0"/>
              <a:t> No 777974 </a:t>
            </a:r>
            <a:endParaRPr lang="it-IT" sz="400" dirty="0"/>
          </a:p>
          <a:p>
            <a:pPr algn="just"/>
            <a:endParaRPr lang="it-IT" sz="1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08" y="721253"/>
            <a:ext cx="990601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135</Words>
  <Application>Microsoft Office PowerPoint</Application>
  <PresentationFormat>Presentazione su schermo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3046081</dc:creator>
  <cp:lastModifiedBy>Utente Windows</cp:lastModifiedBy>
  <cp:revision>141</cp:revision>
  <cp:lastPrinted>2018-04-19T09:00:29Z</cp:lastPrinted>
  <dcterms:created xsi:type="dcterms:W3CDTF">2011-08-15T13:56:18Z</dcterms:created>
  <dcterms:modified xsi:type="dcterms:W3CDTF">2018-04-19T12:16:42Z</dcterms:modified>
</cp:coreProperties>
</file>